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2" r:id="rId2"/>
    <p:sldId id="257" r:id="rId3"/>
    <p:sldId id="306" r:id="rId4"/>
    <p:sldId id="310" r:id="rId5"/>
    <p:sldId id="312" r:id="rId6"/>
    <p:sldId id="270" r:id="rId7"/>
    <p:sldId id="299" r:id="rId8"/>
    <p:sldId id="313" r:id="rId9"/>
    <p:sldId id="296" r:id="rId10"/>
    <p:sldId id="263" r:id="rId11"/>
    <p:sldId id="301" r:id="rId12"/>
    <p:sldId id="264" r:id="rId13"/>
    <p:sldId id="305" r:id="rId14"/>
    <p:sldId id="304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CCFF"/>
    <a:srgbClr val="CCFF99"/>
    <a:srgbClr val="003399"/>
    <a:srgbClr val="66CCFF"/>
    <a:srgbClr val="99CCFF"/>
    <a:srgbClr val="99FF99"/>
    <a:srgbClr val="006600"/>
    <a:srgbClr val="CCEC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BCC2C-E65A-4539-B8BC-9D3F1D45CC23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C17CC-7695-4320-AAE0-36AB6A311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39BBF1-FD4A-44ED-A543-CDDE6C9ACA0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user\Desktop\Bitmap in COVER 1,2,3,4.cdr.jpg"/>
          <p:cNvPicPr>
            <a:picLocks noChangeAspect="1" noChangeArrowheads="1"/>
          </p:cNvPicPr>
          <p:nvPr/>
        </p:nvPicPr>
        <p:blipFill>
          <a:blip r:embed="rId2" cstate="print"/>
          <a:srcRect b="23869"/>
          <a:stretch>
            <a:fillRect/>
          </a:stretch>
        </p:blipFill>
        <p:spPr bwMode="auto">
          <a:xfrm>
            <a:off x="1219200" y="0"/>
            <a:ext cx="6704989" cy="6858000"/>
          </a:xfrm>
          <a:prstGeom prst="ellipse">
            <a:avLst/>
          </a:prstGeom>
          <a:noFill/>
          <a:effectLst>
            <a:softEdge rad="635000"/>
          </a:effectLst>
        </p:spPr>
      </p:pic>
      <p:sp>
        <p:nvSpPr>
          <p:cNvPr id="6" name="Rectangle 5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gradFill flip="none" rotWithShape="1">
            <a:gsLst>
              <a:gs pos="0">
                <a:srgbClr val="66CCFF"/>
              </a:gs>
              <a:gs pos="50000">
                <a:schemeClr val="bg1"/>
              </a:gs>
              <a:gs pos="92000">
                <a:srgbClr val="66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248400"/>
            <a:ext cx="8534400" cy="457200"/>
          </a:xfrm>
        </p:spPr>
        <p:txBody>
          <a:bodyPr>
            <a:normAutofit/>
          </a:bodyPr>
          <a:lstStyle/>
          <a:p>
            <a:pPr algn="ctr"/>
            <a:r>
              <a:rPr lang="en-US" sz="1500" b="1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CATECHETICAL TEXTBOOK SERIES OF THE SYRO - MALABAR CHURCH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16200000">
            <a:off x="-1752601" y="1981200"/>
            <a:ext cx="4572000" cy="609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normalizeH="0" baseline="0" noProof="0" dirty="0">
                <a:solidFill>
                  <a:srgbClr val="FFFF00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 THE PATH OF SALVATION - 3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800600"/>
            <a:ext cx="8534400" cy="1828800"/>
          </a:xfrm>
          <a:prstGeom prst="rect">
            <a:avLst/>
          </a:prstGeom>
        </p:spPr>
        <p:txBody>
          <a:bodyPr vert="horz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Times New Roman" pitchFamily="18" charset="0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5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Cooper Std Black" pitchFamily="18" charset="0"/>
                <a:ea typeface="+mj-ea"/>
                <a:cs typeface="Times New Roman" pitchFamily="18" charset="0"/>
              </a:rPr>
              <a:t>THE LIFE - GIVER</a:t>
            </a:r>
            <a:endParaRPr kumimoji="0" lang="en-US" sz="4500" b="1" i="0" u="none" strike="noStrike" kern="1200" cap="none" spc="0" normalizeH="0" baseline="0" noProof="0" dirty="0">
              <a:ln w="28575"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Cooper Std Black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Chord 8"/>
          <p:cNvSpPr/>
          <p:nvPr/>
        </p:nvSpPr>
        <p:spPr>
          <a:xfrm rot="1474083">
            <a:off x="8018000" y="5345893"/>
            <a:ext cx="1765689" cy="1199332"/>
          </a:xfrm>
          <a:prstGeom prst="chord">
            <a:avLst>
              <a:gd name="adj1" fmla="val 2689439"/>
              <a:gd name="adj2" fmla="val 16159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5334000"/>
            <a:ext cx="685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oper Std Black" pitchFamily="18" charset="0"/>
              </a:rPr>
              <a:t>3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loud Callout 7"/>
          <p:cNvSpPr/>
          <p:nvPr/>
        </p:nvSpPr>
        <p:spPr>
          <a:xfrm>
            <a:off x="1905000" y="1066800"/>
            <a:ext cx="4038600" cy="4038600"/>
          </a:xfrm>
          <a:prstGeom prst="cloudCallout">
            <a:avLst>
              <a:gd name="adj1" fmla="val 87502"/>
              <a:gd name="adj2" fmla="val 8686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" y="1905000"/>
            <a:ext cx="8991600" cy="28194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905000"/>
            <a:ext cx="73152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FF"/>
                </a:solidFill>
                <a:effectLst/>
                <a:latin typeface="Cooper Std Black" pitchFamily="18" charset="0"/>
                <a:cs typeface="Times New Roman" pitchFamily="18" charset="0"/>
              </a:rPr>
              <a:t>Let us pray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" y="2667000"/>
            <a:ext cx="6934200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Jesus, who imparts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Divine life through sacraments,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Help me to grow in grace.</a:t>
            </a:r>
          </a:p>
        </p:txBody>
      </p:sp>
      <p:pic>
        <p:nvPicPr>
          <p:cNvPr id="2050" name="Picture 2" descr="C:\Users\user\Desktop\Bitmap in Lesson1 curved.cdr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38711"/>
            <a:ext cx="1579562" cy="210468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6-Point Star 7"/>
          <p:cNvSpPr/>
          <p:nvPr/>
        </p:nvSpPr>
        <p:spPr>
          <a:xfrm>
            <a:off x="4343400" y="457200"/>
            <a:ext cx="4038600" cy="4038600"/>
          </a:xfrm>
          <a:prstGeom prst="star16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9600" y="838200"/>
            <a:ext cx="7924800" cy="5562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47800" y="1905000"/>
            <a:ext cx="6858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Arial" pitchFamily="34" charset="0"/>
                <a:cs typeface="Arial" pitchFamily="34" charset="0"/>
              </a:rPr>
              <a:t>The sacraments seven are signs of grace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Gifted to us by the Church our mother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The strength and fullness of the Spirit is ours,</a:t>
            </a:r>
          </a:p>
          <a:p>
            <a:r>
              <a:rPr lang="en-US" sz="2500" dirty="0">
                <a:latin typeface="Arial" pitchFamily="34" charset="0"/>
                <a:cs typeface="Arial" pitchFamily="34" charset="0"/>
              </a:rPr>
              <a:t>If we receive them in a worthy manner.</a:t>
            </a:r>
          </a:p>
          <a:p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1066800"/>
            <a:ext cx="457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rgbClr val="006600"/>
                </a:solidFill>
                <a:latin typeface="Cooper Std Black" pitchFamily="18" charset="0"/>
                <a:cs typeface="Times New Roman" pitchFamily="18" charset="0"/>
              </a:rPr>
              <a:t>LET US SING</a:t>
            </a:r>
          </a:p>
        </p:txBody>
      </p:sp>
      <p:pic>
        <p:nvPicPr>
          <p:cNvPr id="6147" name="Picture 3" descr="C:\Users\user\Desktop\Bitmap in Lesson7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657600"/>
            <a:ext cx="1752600" cy="261759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76200" y="2209800"/>
            <a:ext cx="8991600" cy="4572000"/>
          </a:xfrm>
          <a:prstGeom prst="roundRect">
            <a:avLst>
              <a:gd name="adj" fmla="val 1247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914400"/>
          </a:xfrm>
          <a:prstGeom prst="roundRect">
            <a:avLst>
              <a:gd name="adj" fmla="val 12476"/>
            </a:avLst>
          </a:prstGeom>
          <a:solidFill>
            <a:srgbClr val="0066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FF00"/>
                </a:solidFill>
                <a:effectLst/>
                <a:latin typeface="Cooper Std Black" pitchFamily="18" charset="0"/>
                <a:cs typeface="Times New Roman" pitchFamily="18" charset="0"/>
              </a:rPr>
              <a:t>Say whether right or wrong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609600"/>
          </a:xfrm>
          <a:noFill/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Read the following sentences carefully. Mark         if correct, if wrong in the circle opposite to it.</a:t>
            </a:r>
            <a:endParaRPr lang="en-US" sz="25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1000" y="2209800"/>
            <a:ext cx="8229600" cy="609600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1. Jesus asked</a:t>
            </a:r>
            <a:r>
              <a:rPr kumimoji="0" lang="en-US" sz="25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the 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Samaritan woman for water.</a:t>
            </a:r>
            <a:endParaRPr lang="en-US" sz="5000" dirty="0"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2500" dirty="0">
                <a:latin typeface="Arial" pitchFamily="34" charset="0"/>
                <a:cs typeface="Arial" pitchFamily="34" charset="0"/>
              </a:rPr>
              <a:t>2. </a:t>
            </a: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There are eight sacraments</a:t>
            </a:r>
            <a:r>
              <a:rPr kumimoji="0" lang="en-US" sz="25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 the Church.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2500" baseline="0" dirty="0">
                <a:latin typeface="Arial" pitchFamily="34" charset="0"/>
                <a:cs typeface="Arial" pitchFamily="34" charset="0"/>
              </a:rPr>
              <a:t>3. Baptism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is a sacrament that can be received only once.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4. If</a:t>
            </a:r>
            <a:r>
              <a:rPr kumimoji="0" lang="en-US" sz="25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you drink the water that Jesus gives, you will never be thirsty.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2500" baseline="0" dirty="0">
                <a:latin typeface="Arial" pitchFamily="34" charset="0"/>
                <a:cs typeface="Arial" pitchFamily="34" charset="0"/>
              </a:rPr>
              <a:t>5. Sacraments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give us Divine Life.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315200" y="22860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934200" y="29718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905000" y="41910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362200" y="54102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334000" y="60198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858000" y="9906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828800" y="1524000"/>
            <a:ext cx="533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5" name="L-Shape 24"/>
          <p:cNvSpPr/>
          <p:nvPr/>
        </p:nvSpPr>
        <p:spPr>
          <a:xfrm rot="2376763" flipH="1">
            <a:off x="7017231" y="1039003"/>
            <a:ext cx="195674" cy="391348"/>
          </a:xfrm>
          <a:prstGeom prst="corner">
            <a:avLst>
              <a:gd name="adj1" fmla="val 17544"/>
              <a:gd name="adj2" fmla="val 2938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3505200" y="1905000"/>
            <a:ext cx="5486400" cy="48768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50000"/>
              </a:lnSpc>
            </a:pPr>
            <a:r>
              <a:rPr lang="en-US" dirty="0">
                <a:solidFill>
                  <a:schemeClr val="tx1"/>
                </a:solidFill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52400" y="152400"/>
            <a:ext cx="8839200" cy="762000"/>
          </a:xfrm>
          <a:prstGeom prst="roundRect">
            <a:avLst/>
          </a:prstGeom>
          <a:solidFill>
            <a:srgbClr val="0066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609600"/>
          </a:xfrm>
        </p:spPr>
        <p:txBody>
          <a:bodyPr>
            <a:noAutofit/>
          </a:bodyPr>
          <a:lstStyle/>
          <a:p>
            <a:pPr algn="ctr"/>
            <a:r>
              <a:rPr lang="en-US" sz="3500" cap="none" dirty="0">
                <a:solidFill>
                  <a:srgbClr val="FFFF00"/>
                </a:solidFill>
                <a:effectLst/>
                <a:latin typeface="Cooper Std Black" pitchFamily="18" charset="0"/>
                <a:cs typeface="Times New Roman" pitchFamily="18" charset="0"/>
              </a:rPr>
              <a:t>Write in the proper order</a:t>
            </a:r>
            <a:endParaRPr lang="en-US" sz="3500" cap="none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676400"/>
            <a:ext cx="3505200" cy="5205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</a:pP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PTISMBA</a:t>
            </a:r>
          </a:p>
          <a:p>
            <a:pPr marL="457200" indent="-457200">
              <a:lnSpc>
                <a:spcPct val="200000"/>
              </a:lnSpc>
            </a:pP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TINGANOIN</a:t>
            </a:r>
          </a:p>
          <a:p>
            <a:pPr marL="457200" indent="-457200">
              <a:lnSpc>
                <a:spcPct val="200000"/>
              </a:lnSpc>
            </a:pP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CHAREUIST</a:t>
            </a:r>
          </a:p>
          <a:p>
            <a:pPr marL="457200" indent="-457200">
              <a:lnSpc>
                <a:spcPct val="200000"/>
              </a:lnSpc>
            </a:pP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CONCILIREATION</a:t>
            </a:r>
          </a:p>
          <a:p>
            <a:pPr marL="457200" indent="-457200">
              <a:lnSpc>
                <a:spcPct val="200000"/>
              </a:lnSpc>
            </a:pPr>
            <a:r>
              <a:rPr lang="en-US" sz="20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SICK ANOINTING OF THE</a:t>
            </a:r>
          </a:p>
          <a:p>
            <a:pPr marL="457200" indent="-457200">
              <a:lnSpc>
                <a:spcPct val="200000"/>
              </a:lnSpc>
            </a:pP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ORDER HOLY</a:t>
            </a:r>
          </a:p>
          <a:p>
            <a:pPr marL="457200" indent="-457200">
              <a:lnSpc>
                <a:spcPct val="200000"/>
              </a:lnSpc>
            </a:pPr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ARRIAMGE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914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itchFamily="34" charset="0"/>
                <a:cs typeface="Arial" pitchFamily="34" charset="0"/>
              </a:rPr>
              <a:t>Rearrange the letters properly and write the </a:t>
            </a:r>
          </a:p>
          <a:p>
            <a:pPr algn="ctr"/>
            <a:r>
              <a:rPr lang="en-US" sz="2800" dirty="0">
                <a:latin typeface="Arial" pitchFamily="34" charset="0"/>
                <a:cs typeface="Arial" pitchFamily="34" charset="0"/>
              </a:rPr>
              <a:t>name of the sacraments.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86200" y="1828800"/>
            <a:ext cx="5181600" cy="4536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BAPTISM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ANOINTING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HOLY QURBANA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RECONCILIATION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ANOINTING OF THE SICK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HOLY ORDER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MARRIAGE</a:t>
            </a:r>
            <a:endParaRPr lang="en-US" sz="25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133600"/>
            <a:ext cx="8763000" cy="2514600"/>
          </a:xfrm>
          <a:prstGeom prst="roundRect">
            <a:avLst>
              <a:gd name="adj" fmla="val 710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/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002060"/>
                </a:solidFill>
                <a:effectLst/>
                <a:latin typeface="Cooper Std Black" pitchFamily="18" charset="0"/>
                <a:cs typeface="Times New Roman" pitchFamily="18" charset="0"/>
              </a:rPr>
              <a:t>My decision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124200"/>
            <a:ext cx="8153400" cy="914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2500" dirty="0">
                <a:latin typeface="Arial" pitchFamily="34" charset="0"/>
                <a:cs typeface="Arial" pitchFamily="34" charset="0"/>
              </a:rPr>
              <a:t>I will participate devotedly in all the sacraments and ceremonies in the church.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vadafone\G_Multi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410200" cy="3657600"/>
          </a:xfrm>
          <a:prstGeom prst="rect">
            <a:avLst/>
          </a:prstGeom>
          <a:noFill/>
        </p:spPr>
      </p:pic>
      <p:pic>
        <p:nvPicPr>
          <p:cNvPr id="9" name="Picture 2" descr="C:\Users\user\Desktop\SMCC PHOTO\Candle-06-ju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357544"/>
            <a:ext cx="1524000" cy="207145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14400" y="4343400"/>
            <a:ext cx="7315200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Std Black" pitchFamily="18" charset="0"/>
                <a:cs typeface="Arial" pitchFamily="34" charset="0"/>
              </a:rPr>
              <a:t>Thank </a:t>
            </a:r>
            <a:r>
              <a:rPr lang="en-US" sz="7500" b="1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Std Black" pitchFamily="18" charset="0"/>
                <a:cs typeface="Arial" pitchFamily="34" charset="0"/>
              </a:rPr>
              <a:t>you</a:t>
            </a:r>
            <a:endParaRPr lang="en-US" sz="7500" b="1" cap="none" spc="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oper Std Black" pitchFamily="18" charset="0"/>
              <a:cs typeface="Arial" pitchFamily="34" charset="0"/>
            </a:endParaRPr>
          </a:p>
        </p:txBody>
      </p:sp>
      <p:pic>
        <p:nvPicPr>
          <p:cNvPr id="14" name="Picture 8" descr="mobile 0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266774">
            <a:off x="3962138" y="3504262"/>
            <a:ext cx="1257057" cy="92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685800" y="304800"/>
            <a:ext cx="5562600" cy="990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user\Desktop\Bitmap in Forum8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81836"/>
            <a:ext cx="2895600" cy="7373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60020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en-US" sz="2800" cap="none" dirty="0">
                <a:solidFill>
                  <a:srgbClr val="002060"/>
                </a:solidFill>
                <a:effectLst/>
                <a:latin typeface="Cooper Std Black" pitchFamily="18" charset="0"/>
                <a:cs typeface="Arial" pitchFamily="34" charset="0"/>
              </a:rPr>
              <a:t>Lesson 12</a:t>
            </a:r>
            <a: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Cooper Std Black" pitchFamily="18" charset="0"/>
                <a:cs typeface="Times New Roman" pitchFamily="18" charset="0"/>
              </a:rPr>
              <a:t/>
            </a:r>
            <a:br>
              <a:rPr lang="en-US" sz="3300" cap="none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Cooper Std Black" pitchFamily="18" charset="0"/>
                <a:cs typeface="Times New Roman" pitchFamily="18" charset="0"/>
              </a:rPr>
            </a:br>
            <a:r>
              <a:rPr lang="en-US" sz="39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Sacraments</a:t>
            </a:r>
            <a:br>
              <a:rPr lang="en-US" sz="39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</a:br>
            <a:r>
              <a:rPr lang="en-US" sz="3900" cap="none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latin typeface="Cooper Std Black" pitchFamily="18" charset="0"/>
                <a:cs typeface="Times New Roman" pitchFamily="18" charset="0"/>
              </a:rPr>
              <a:t>Streams of Life-giving Water</a:t>
            </a:r>
          </a:p>
        </p:txBody>
      </p:sp>
      <p:pic>
        <p:nvPicPr>
          <p:cNvPr id="1027" name="Picture 3" descr="C:\Users\user\Desktop\woman_at_the_well-by-Simon-Dew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8975" y="2514600"/>
            <a:ext cx="5203825" cy="4191000"/>
          </a:xfrm>
          <a:prstGeom prst="star32">
            <a:avLst>
              <a:gd name="adj" fmla="val 48693"/>
            </a:avLst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28600"/>
            <a:ext cx="8686800" cy="3352800"/>
          </a:xfrm>
          <a:prstGeom prst="roundRect">
            <a:avLst>
              <a:gd name="adj" fmla="val 1311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838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Once Jesus was sitting near a well at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Sychar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in Samaria. Then a Samaritan woman came there to draw water. Jesus asked her for a drink of water. The Samaritan woman was  reluctant to give water to Jesus, a Jew. Then Jesus said: </a:t>
            </a: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If you ask me for water, I shall give you the water of life. Whoever drinks this water will get thirsty again. But anyone who drinks the water that I give will never be thirsty again. John 4:14)</a:t>
            </a:r>
            <a:endParaRPr lang="en-US" sz="2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Samaritan-woman1.jpg"/>
          <p:cNvPicPr>
            <a:picLocks noChangeAspect="1" noChangeArrowheads="1"/>
          </p:cNvPicPr>
          <p:nvPr/>
        </p:nvPicPr>
        <p:blipFill>
          <a:blip r:embed="rId3" cstate="print"/>
          <a:srcRect b="21429"/>
          <a:stretch>
            <a:fillRect/>
          </a:stretch>
        </p:blipFill>
        <p:spPr bwMode="auto">
          <a:xfrm>
            <a:off x="1524000" y="3628571"/>
            <a:ext cx="6019800" cy="3153229"/>
          </a:xfrm>
          <a:prstGeom prst="star32">
            <a:avLst>
              <a:gd name="adj" fmla="val 48512"/>
            </a:avLst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685800"/>
            <a:ext cx="8686800" cy="2286000"/>
          </a:xfrm>
          <a:prstGeom prst="roundRect">
            <a:avLst>
              <a:gd name="adj" fmla="val 1311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382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Sacraments are the visible signs, instituted by Jesus Christ, signifying and giving the invisible divine life.</a:t>
            </a:r>
          </a:p>
          <a:p>
            <a:pPr algn="ctr"/>
            <a:r>
              <a:rPr lang="en-US" sz="2500" dirty="0">
                <a:latin typeface="Arial" pitchFamily="34" charset="0"/>
                <a:cs typeface="Arial" pitchFamily="34" charset="0"/>
              </a:rPr>
              <a:t>There are seven sacraments in the Church. In the Sacraments Jesus acts through the Holy Spirit and imparts the water of Divine life.</a:t>
            </a:r>
          </a:p>
        </p:txBody>
      </p:sp>
      <p:pic>
        <p:nvPicPr>
          <p:cNvPr id="3074" name="Picture 2" descr="C:\Users\user\Desktop\sacraments-banner-960x250-960x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886200"/>
            <a:ext cx="9144001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228600"/>
            <a:ext cx="8686800" cy="914400"/>
          </a:xfrm>
          <a:prstGeom prst="roundRect">
            <a:avLst>
              <a:gd name="adj" fmla="val 1311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838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Cooper Std Black" pitchFamily="18" charset="0"/>
                <a:cs typeface="Times New Roman" pitchFamily="18" charset="0"/>
              </a:rPr>
              <a:t>Seven Sacraments</a:t>
            </a:r>
            <a:endParaRPr lang="en-US" sz="3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120937"/>
            <a:ext cx="5181600" cy="4060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Baptism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Anointing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Holy </a:t>
            </a:r>
            <a:r>
              <a:rPr lang="en-US" sz="2500" b="1" dirty="0" err="1">
                <a:latin typeface="Arial" pitchFamily="34" charset="0"/>
                <a:cs typeface="Arial" pitchFamily="34" charset="0"/>
              </a:rPr>
              <a:t>Qurbana</a:t>
            </a:r>
            <a:endParaRPr lang="en-US" sz="2500" b="1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Reconciliation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Anointing of the sick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Holy orders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500" b="1" dirty="0">
                <a:latin typeface="Arial" pitchFamily="34" charset="0"/>
                <a:cs typeface="Arial" pitchFamily="34" charset="0"/>
              </a:rPr>
              <a:t>Marriage</a:t>
            </a:r>
          </a:p>
        </p:txBody>
      </p:sp>
      <p:pic>
        <p:nvPicPr>
          <p:cNvPr id="4098" name="Picture 2" descr="C:\Users\user\Desktop\Bitmap in Lesson12 Curved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114800"/>
            <a:ext cx="5474054" cy="1219200"/>
          </a:xfrm>
          <a:prstGeom prst="rect">
            <a:avLst/>
          </a:prstGeom>
          <a:noFill/>
        </p:spPr>
      </p:pic>
      <p:pic>
        <p:nvPicPr>
          <p:cNvPr id="4099" name="Picture 3" descr="C:\Users\user\Desktop\Bitmap in Lesson12 Curved.cd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562600"/>
            <a:ext cx="6559098" cy="1143000"/>
          </a:xfrm>
          <a:prstGeom prst="rect">
            <a:avLst/>
          </a:prstGeom>
          <a:noFill/>
        </p:spPr>
      </p:pic>
      <p:pic>
        <p:nvPicPr>
          <p:cNvPr id="10" name="Picture 2" descr="C:\Users\user\Desktop\pentecost-fire-dov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13716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685800"/>
            <a:ext cx="8686800" cy="2819400"/>
          </a:xfrm>
          <a:prstGeom prst="roundRect">
            <a:avLst>
              <a:gd name="adj" fmla="val 13110"/>
            </a:avLst>
          </a:prstGeom>
          <a:solidFill>
            <a:schemeClr val="tx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0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Sacraments can be divided into 2 sets.</a:t>
            </a:r>
          </a:p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Sacraments which can be received only once in life.</a:t>
            </a:r>
          </a:p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Sacraments which can be received more than once.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52400" y="4191000"/>
            <a:ext cx="8915400" cy="1981200"/>
            <a:chOff x="152400" y="3429000"/>
            <a:chExt cx="8229600" cy="1828800"/>
          </a:xfrm>
        </p:grpSpPr>
        <p:pic>
          <p:nvPicPr>
            <p:cNvPr id="7" name="Picture 2" descr="C:\Users\user\Desktop\Bitmap in Lesson12 Curved.cdr.png"/>
            <p:cNvPicPr>
              <a:picLocks noChangeAspect="1" noChangeArrowheads="1"/>
            </p:cNvPicPr>
            <p:nvPr/>
          </p:nvPicPr>
          <p:blipFill>
            <a:blip r:embed="rId3" cstate="print"/>
            <a:srcRect r="34575"/>
            <a:stretch>
              <a:fillRect/>
            </a:stretch>
          </p:blipFill>
          <p:spPr bwMode="auto">
            <a:xfrm>
              <a:off x="152400" y="3429000"/>
              <a:ext cx="5372101" cy="1828800"/>
            </a:xfrm>
            <a:prstGeom prst="rect">
              <a:avLst/>
            </a:prstGeom>
            <a:noFill/>
          </p:spPr>
        </p:pic>
        <p:pic>
          <p:nvPicPr>
            <p:cNvPr id="8" name="Picture 3" descr="C:\Users\user\Desktop\Bitmap in Lesson12 Curved.cdr.png"/>
            <p:cNvPicPr>
              <a:picLocks noChangeAspect="1" noChangeArrowheads="1"/>
            </p:cNvPicPr>
            <p:nvPr/>
          </p:nvPicPr>
          <p:blipFill>
            <a:blip r:embed="rId4" cstate="print"/>
            <a:srcRect l="49955" r="24487"/>
            <a:stretch>
              <a:fillRect/>
            </a:stretch>
          </p:blipFill>
          <p:spPr bwMode="auto">
            <a:xfrm>
              <a:off x="5715000" y="3429000"/>
              <a:ext cx="2667000" cy="1818409"/>
            </a:xfrm>
            <a:prstGeom prst="rect">
              <a:avLst/>
            </a:prstGeom>
            <a:noFill/>
          </p:spPr>
        </p:pic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228600" y="228600"/>
            <a:ext cx="8686800" cy="6324600"/>
          </a:xfrm>
          <a:prstGeom prst="roundRect">
            <a:avLst>
              <a:gd name="adj" fmla="val 6962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	Baptism, Anointing and Holy orders are the sacraments which can be received only once.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	In these sacraments the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unerasable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seal of the Holy Spirit is imprinted in the soul of the faithful.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	Hence they can be received only once. Other sacraments can be received more than once.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	The sacraments of reconciliation and the Holy </a:t>
            </a:r>
            <a:r>
              <a:rPr lang="en-US" sz="2500" dirty="0" err="1">
                <a:latin typeface="Arial" pitchFamily="34" charset="0"/>
                <a:cs typeface="Arial" pitchFamily="34" charset="0"/>
              </a:rPr>
              <a:t>Qurbana</a:t>
            </a:r>
            <a:r>
              <a:rPr lang="en-US" sz="2500" dirty="0">
                <a:latin typeface="Arial" pitchFamily="34" charset="0"/>
                <a:cs typeface="Arial" pitchFamily="34" charset="0"/>
              </a:rPr>
              <a:t> are to be received frequently and they help us to grow in divine life.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2500" dirty="0">
                <a:latin typeface="Arial" pitchFamily="34" charset="0"/>
                <a:cs typeface="Arial" pitchFamily="34" charset="0"/>
              </a:rPr>
              <a:t>	The sacraments of anointing of the sick and marriage may be received more than once if necessary.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228600" y="381000"/>
            <a:ext cx="8686800" cy="6019800"/>
          </a:xfrm>
          <a:prstGeom prst="roundRect">
            <a:avLst>
              <a:gd name="adj" fmla="val 6962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Through each sacrament grace or divine life flow Unto us and help us to grow in holiness.</a:t>
            </a:r>
            <a:endParaRPr lang="en-US" sz="3000" b="1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user\Desktop\Bitmap in Lesson12 Curved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447" y="2286000"/>
            <a:ext cx="7868953" cy="1752600"/>
          </a:xfrm>
          <a:prstGeom prst="rect">
            <a:avLst/>
          </a:prstGeom>
          <a:noFill/>
        </p:spPr>
      </p:pic>
      <p:pic>
        <p:nvPicPr>
          <p:cNvPr id="6" name="Picture 3" descr="C:\Users\user\Desktop\Bitmap in Lesson12 Curved.cd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380" y="4377319"/>
            <a:ext cx="8550820" cy="1490081"/>
          </a:xfrm>
          <a:prstGeom prst="rect">
            <a:avLst/>
          </a:prstGeom>
          <a:noFill/>
        </p:spPr>
      </p:pic>
      <p:pic>
        <p:nvPicPr>
          <p:cNvPr id="5122" name="Picture 2" descr="C:\Users\user\Desktop\pentecost-fire-dov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0668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1143000"/>
            <a:ext cx="9144000" cy="502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43000"/>
            <a:ext cx="9144000" cy="838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chemeClr val="bg1"/>
                </a:solidFill>
                <a:effectLst/>
                <a:latin typeface="Cooper Std Black" pitchFamily="18" charset="0"/>
                <a:cs typeface="Times New Roman" pitchFamily="18" charset="0"/>
              </a:rPr>
              <a:t>Let us find out the answers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001000" cy="2514600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	What is a sacrament? </a:t>
            </a:r>
          </a:p>
          <a:p>
            <a:pPr marL="457200" indent="-457200" algn="just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	How many sacraments are there? Which are they?</a:t>
            </a:r>
          </a:p>
          <a:p>
            <a:pPr marL="457200" indent="-457200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	Which are the sacraments that can be received only once?</a:t>
            </a:r>
          </a:p>
          <a:p>
            <a:pPr marL="457200" indent="-457200" algn="just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	What do we get through sacraments?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943600"/>
            <a:ext cx="9144000" cy="228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2092</TotalTime>
  <Words>426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Trek</vt:lpstr>
      <vt:lpstr>CATECHETICAL TEXTBOOK SERIES OF THE SYRO - MALABAR CHURCH</vt:lpstr>
      <vt:lpstr>Lesson 12  Sacraments Streams of Life-giving Water</vt:lpstr>
      <vt:lpstr>Slide 3</vt:lpstr>
      <vt:lpstr>Slide 4</vt:lpstr>
      <vt:lpstr>Slide 5</vt:lpstr>
      <vt:lpstr>Slide 6</vt:lpstr>
      <vt:lpstr>Slide 7</vt:lpstr>
      <vt:lpstr>Slide 8</vt:lpstr>
      <vt:lpstr>Let us find out the answers</vt:lpstr>
      <vt:lpstr>Let us pray</vt:lpstr>
      <vt:lpstr>Slide 11</vt:lpstr>
      <vt:lpstr>Say whether right or wrong</vt:lpstr>
      <vt:lpstr>Write in the proper order</vt:lpstr>
      <vt:lpstr>My decision</vt:lpstr>
      <vt:lpstr>Slide 15</vt:lpstr>
    </vt:vector>
  </TitlesOfParts>
  <Company>Siemens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OUR SAVIOUR</dc:title>
  <dc:creator>in213679</dc:creator>
  <cp:lastModifiedBy>Administrator</cp:lastModifiedBy>
  <cp:revision>711</cp:revision>
  <dcterms:created xsi:type="dcterms:W3CDTF">2014-03-08T17:50:03Z</dcterms:created>
  <dcterms:modified xsi:type="dcterms:W3CDTF">2015-09-04T02:58:45Z</dcterms:modified>
</cp:coreProperties>
</file>